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35E-AE59-7C46-B5D5-55B521E01D1D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EA9E-BB11-F749-A760-E8A9D808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8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35E-AE59-7C46-B5D5-55B521E01D1D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EA9E-BB11-F749-A760-E8A9D808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3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35E-AE59-7C46-B5D5-55B521E01D1D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EA9E-BB11-F749-A760-E8A9D808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5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35E-AE59-7C46-B5D5-55B521E01D1D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EA9E-BB11-F749-A760-E8A9D808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3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35E-AE59-7C46-B5D5-55B521E01D1D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EA9E-BB11-F749-A760-E8A9D808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35E-AE59-7C46-B5D5-55B521E01D1D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EA9E-BB11-F749-A760-E8A9D808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4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35E-AE59-7C46-B5D5-55B521E01D1D}" type="datetimeFigureOut">
              <a:rPr lang="en-US" smtClean="0"/>
              <a:t>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EA9E-BB11-F749-A760-E8A9D808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7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35E-AE59-7C46-B5D5-55B521E01D1D}" type="datetimeFigureOut">
              <a:rPr lang="en-US" smtClean="0"/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EA9E-BB11-F749-A760-E8A9D808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2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35E-AE59-7C46-B5D5-55B521E01D1D}" type="datetimeFigureOut">
              <a:rPr lang="en-US" smtClean="0"/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EA9E-BB11-F749-A760-E8A9D808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1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35E-AE59-7C46-B5D5-55B521E01D1D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EA9E-BB11-F749-A760-E8A9D808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8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35E-AE59-7C46-B5D5-55B521E01D1D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EA9E-BB11-F749-A760-E8A9D808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3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D735E-AE59-7C46-B5D5-55B521E01D1D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DEA9E-BB11-F749-A760-E8A9D808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7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351" y="221868"/>
            <a:ext cx="8083206" cy="2393732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sz="5400" b="1" dirty="0" smtClean="0">
                <a:solidFill>
                  <a:srgbClr val="000000"/>
                </a:solidFill>
              </a:rPr>
              <a:t>School Safety and Security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Ingrid </a:t>
            </a:r>
            <a:r>
              <a:rPr lang="en-US" sz="2400" dirty="0" err="1" smtClean="0"/>
              <a:t>Wiemer</a:t>
            </a:r>
            <a:r>
              <a:rPr lang="en-US" sz="2400" dirty="0"/>
              <a:t> </a:t>
            </a:r>
            <a:r>
              <a:rPr lang="en-US" sz="2400" dirty="0" smtClean="0"/>
              <a:t>- Executive Director of Student Services</a:t>
            </a:r>
            <a:br>
              <a:rPr lang="en-US" sz="2400" dirty="0" smtClean="0"/>
            </a:br>
            <a:r>
              <a:rPr lang="en-US" sz="2400" dirty="0" smtClean="0"/>
              <a:t>Conrad Christensen – School Resource Officer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60190"/>
            <a:ext cx="6400800" cy="1752600"/>
          </a:xfrm>
        </p:spPr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APT Meeting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2015-2016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67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55" y="2740819"/>
            <a:ext cx="2170757" cy="252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6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049" y="634550"/>
            <a:ext cx="8546831" cy="983867"/>
          </a:xfrm>
          <a:solidFill>
            <a:srgbClr val="77933C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 smtClean="0"/>
              <a:t>Emergency Management Plan</a:t>
            </a:r>
            <a:br>
              <a:rPr lang="en-US" sz="5400" b="1" dirty="0" smtClean="0"/>
            </a:b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872" y="1582640"/>
            <a:ext cx="7719486" cy="403501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b="1" dirty="0" smtClean="0">
                <a:solidFill>
                  <a:srgbClr val="000000"/>
                </a:solidFill>
              </a:rPr>
              <a:t>Revised in 2012</a:t>
            </a:r>
          </a:p>
          <a:p>
            <a:pPr marL="457200" indent="-457200">
              <a:buFont typeface="Wingdings" charset="2"/>
              <a:buChar char="v"/>
            </a:pPr>
            <a:r>
              <a:rPr lang="en-US" b="1" dirty="0" smtClean="0">
                <a:solidFill>
                  <a:srgbClr val="000000"/>
                </a:solidFill>
              </a:rPr>
              <a:t>Comprehensive Crisis Plan</a:t>
            </a:r>
          </a:p>
          <a:p>
            <a:pPr marL="457200" indent="-457200">
              <a:buFont typeface="Wingdings" charset="2"/>
              <a:buChar char="v"/>
            </a:pPr>
            <a:r>
              <a:rPr lang="en-US" b="1" dirty="0" smtClean="0">
                <a:solidFill>
                  <a:srgbClr val="000000"/>
                </a:solidFill>
              </a:rPr>
              <a:t>Complies w/School Safety Drill Act</a:t>
            </a:r>
          </a:p>
          <a:p>
            <a:pPr marL="457200" indent="-457200">
              <a:buFont typeface="Wingdings" charset="2"/>
              <a:buChar char="v"/>
            </a:pPr>
            <a:r>
              <a:rPr lang="en-US" b="1" dirty="0" smtClean="0">
                <a:solidFill>
                  <a:srgbClr val="000000"/>
                </a:solidFill>
              </a:rPr>
              <a:t>4 Phases of Emergency Management: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Mitigation/Prevention</a:t>
            </a:r>
          </a:p>
          <a:p>
            <a:r>
              <a:rPr lang="en-US" b="1" dirty="0"/>
              <a:t>2</a:t>
            </a:r>
            <a:r>
              <a:rPr lang="en-US" b="1" dirty="0" smtClean="0"/>
              <a:t>. Preparedness</a:t>
            </a:r>
          </a:p>
          <a:p>
            <a:r>
              <a:rPr lang="en-US" b="1" dirty="0"/>
              <a:t>3</a:t>
            </a:r>
            <a:r>
              <a:rPr lang="en-US" b="1" dirty="0" smtClean="0"/>
              <a:t>. Response</a:t>
            </a:r>
          </a:p>
          <a:p>
            <a:r>
              <a:rPr lang="en-US" b="1" dirty="0"/>
              <a:t>4</a:t>
            </a:r>
            <a:r>
              <a:rPr lang="en-US" b="1" dirty="0" smtClean="0"/>
              <a:t>. Recovery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413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926" y="245785"/>
            <a:ext cx="8083206" cy="978303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/>
              <a:t>Plan Components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926" y="1304710"/>
            <a:ext cx="7840432" cy="4903265"/>
          </a:xfrm>
        </p:spPr>
        <p:txBody>
          <a:bodyPr/>
          <a:lstStyle/>
          <a:p>
            <a:pPr algn="l"/>
            <a:r>
              <a:rPr lang="en-US" b="1" dirty="0" smtClean="0"/>
              <a:t>Incidence Command System</a:t>
            </a:r>
          </a:p>
          <a:p>
            <a:pPr algn="l"/>
            <a:r>
              <a:rPr lang="en-US" b="1" dirty="0" smtClean="0"/>
              <a:t>Incident Scenarios</a:t>
            </a:r>
          </a:p>
          <a:p>
            <a:pPr algn="l"/>
            <a:r>
              <a:rPr lang="en-US" b="1" dirty="0" smtClean="0"/>
              <a:t>Functional Response Procedures</a:t>
            </a:r>
          </a:p>
          <a:p>
            <a:pPr algn="l"/>
            <a:r>
              <a:rPr lang="en-US" b="1" dirty="0" smtClean="0"/>
              <a:t>Communication Plans</a:t>
            </a:r>
          </a:p>
          <a:p>
            <a:pPr algn="l"/>
            <a:r>
              <a:rPr lang="en-US" b="1" dirty="0" smtClean="0"/>
              <a:t>Student and Visitor Accountability</a:t>
            </a:r>
          </a:p>
          <a:p>
            <a:pPr algn="l"/>
            <a:r>
              <a:rPr lang="en-US" b="1" dirty="0" smtClean="0"/>
              <a:t>Relocation and Reunification Procedures</a:t>
            </a:r>
          </a:p>
          <a:p>
            <a:pPr algn="l"/>
            <a:r>
              <a:rPr lang="en-US" b="1" dirty="0" smtClean="0"/>
              <a:t>School Maps</a:t>
            </a:r>
          </a:p>
          <a:p>
            <a:pPr algn="l"/>
            <a:r>
              <a:rPr lang="en-US" b="1" dirty="0" smtClean="0"/>
              <a:t>Psychological Aftermath of Trauma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18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926" y="245785"/>
            <a:ext cx="8083206" cy="978303"/>
          </a:xfrm>
          <a:solidFill>
            <a:srgbClr val="77933C"/>
          </a:solidFill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         Incident Topics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926" y="1304710"/>
            <a:ext cx="7840432" cy="5296143"/>
          </a:xfrm>
        </p:spPr>
        <p:txBody>
          <a:bodyPr/>
          <a:lstStyle/>
          <a:p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20229"/>
              </p:ext>
            </p:extLst>
          </p:nvPr>
        </p:nvGraphicFramePr>
        <p:xfrm>
          <a:off x="1323533" y="1304710"/>
          <a:ext cx="5973781" cy="47548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634"/>
                <a:gridCol w="1282714"/>
                <a:gridCol w="1630879"/>
                <a:gridCol w="16125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Student Abduction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Hazardous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Spill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Missing Student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Explosion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Airplane Crash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Hostage Situation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Area Evacuation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Utility Failure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Use</a:t>
                      </a:r>
                      <a:r>
                        <a:rPr lang="en-US" b="1" baseline="0" dirty="0" smtClean="0"/>
                        <a:t> of AED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Natural Gas Leak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Civil Disobedience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Fire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Bus Accident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Sexual Assault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Flooding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National Threat Advisory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Child Abuse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Structural Damage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Fights</a:t>
                      </a:r>
                      <a:r>
                        <a:rPr lang="en-US" b="1" baseline="0" dirty="0" smtClean="0"/>
                        <a:t> on Campus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Food Contamination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Death in School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Suicide</a:t>
                      </a:r>
                      <a:r>
                        <a:rPr lang="en-US" b="1" baseline="0" dirty="0" smtClean="0"/>
                        <a:t> Behavior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Field Trips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Intruder w/Harmful Intent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Earthquake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Suspicious Mail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Storms</a:t>
                      </a:r>
                    </a:p>
                    <a:p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84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926" y="245785"/>
            <a:ext cx="8083206" cy="978303"/>
          </a:xfrm>
          <a:solidFill>
            <a:srgbClr val="77933C"/>
          </a:solidFill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    Response Procedures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926" y="1304710"/>
            <a:ext cx="7840432" cy="5296143"/>
          </a:xfrm>
        </p:spPr>
        <p:txBody>
          <a:bodyPr/>
          <a:lstStyle/>
          <a:p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390884"/>
              </p:ext>
            </p:extLst>
          </p:nvPr>
        </p:nvGraphicFramePr>
        <p:xfrm>
          <a:off x="1944416" y="1224088"/>
          <a:ext cx="5379832" cy="52819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79832"/>
              </a:tblGrid>
              <a:tr h="1098553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</a:rPr>
                        <a:t>School  Evacuations</a:t>
                      </a:r>
                    </a:p>
                    <a:p>
                      <a:pPr algn="ctr"/>
                      <a:r>
                        <a:rPr lang="en-US" sz="2400" b="0" baseline="0" dirty="0" smtClean="0">
                          <a:solidFill>
                            <a:srgbClr val="000000"/>
                          </a:solidFill>
                        </a:rPr>
                        <a:t>(On-site, Off-site, Reverse)</a:t>
                      </a:r>
                    </a:p>
                    <a:p>
                      <a:pPr algn="ctr"/>
                      <a:r>
                        <a:rPr lang="en-US" sz="2400" b="0" baseline="0" dirty="0" smtClean="0">
                          <a:solidFill>
                            <a:srgbClr val="000000"/>
                          </a:solidFill>
                        </a:rPr>
                        <a:t>(3 drills required, 1 w/LFFD)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6053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Shelter-in-Place</a:t>
                      </a:r>
                    </a:p>
                    <a:p>
                      <a:pPr algn="ctr"/>
                      <a:r>
                        <a:rPr lang="en-US" sz="2400" b="0" dirty="0" smtClean="0"/>
                        <a:t>(1 Drill required)</a:t>
                      </a:r>
                      <a:endParaRPr lang="en-US" sz="24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985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Lockdowns</a:t>
                      </a:r>
                    </a:p>
                    <a:p>
                      <a:pPr algn="ctr"/>
                      <a:r>
                        <a:rPr lang="en-US" sz="2400" b="0" dirty="0" smtClean="0"/>
                        <a:t>(Hard, Soft)</a:t>
                      </a:r>
                    </a:p>
                    <a:p>
                      <a:pPr algn="ctr"/>
                      <a:r>
                        <a:rPr lang="en-US" sz="2400" b="0" dirty="0" smtClean="0"/>
                        <a:t>(1 drill required w/LFPD)</a:t>
                      </a:r>
                      <a:endParaRPr lang="en-US" sz="24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407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Emergency</a:t>
                      </a:r>
                      <a:r>
                        <a:rPr lang="en-US" sz="2400" b="1" baseline="0" dirty="0" smtClean="0"/>
                        <a:t> Medical</a:t>
                      </a:r>
                    </a:p>
                    <a:p>
                      <a:pPr algn="ctr"/>
                      <a:r>
                        <a:rPr lang="en-US" sz="2400" b="1" baseline="0" dirty="0" smtClean="0"/>
                        <a:t>Procedures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407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Bus Safety</a:t>
                      </a:r>
                    </a:p>
                    <a:p>
                      <a:pPr algn="ctr"/>
                      <a:r>
                        <a:rPr lang="en-US" sz="2400" b="0" dirty="0" smtClean="0"/>
                        <a:t>(1</a:t>
                      </a:r>
                      <a:r>
                        <a:rPr lang="en-US" sz="2400" b="0" baseline="0" dirty="0" smtClean="0"/>
                        <a:t> Drill)</a:t>
                      </a:r>
                      <a:endParaRPr lang="en-US" sz="24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75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926" y="245785"/>
            <a:ext cx="8083206" cy="978303"/>
          </a:xfrm>
          <a:solidFill>
            <a:srgbClr val="77933C"/>
          </a:solidFill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 School-Police Partnership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926" y="1304710"/>
            <a:ext cx="7840432" cy="4903265"/>
          </a:xfrm>
        </p:spPr>
        <p:txBody>
          <a:bodyPr/>
          <a:lstStyle/>
          <a:p>
            <a:pPr algn="l"/>
            <a:r>
              <a:rPr lang="en-US" b="1" dirty="0" smtClean="0"/>
              <a:t>Collaborate on Staff Safety Newsletters</a:t>
            </a:r>
          </a:p>
          <a:p>
            <a:pPr algn="l"/>
            <a:r>
              <a:rPr lang="en-US" b="1" dirty="0" smtClean="0"/>
              <a:t>Co-Present at Staff Meetings</a:t>
            </a:r>
          </a:p>
          <a:p>
            <a:pPr algn="l"/>
            <a:r>
              <a:rPr lang="en-US" b="1" dirty="0" smtClean="0"/>
              <a:t>Consult regularly on various issues</a:t>
            </a:r>
          </a:p>
          <a:p>
            <a:pPr algn="l"/>
            <a:r>
              <a:rPr lang="en-US" b="1" dirty="0" smtClean="0"/>
              <a:t>Share information between agencies</a:t>
            </a:r>
          </a:p>
          <a:p>
            <a:pPr algn="l"/>
            <a:r>
              <a:rPr lang="en-US" b="1" dirty="0" smtClean="0"/>
              <a:t>Help deliver personal safety curriculum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4" name="Picture 3" descr="Established_Logo_(Transparent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23" y="4191908"/>
            <a:ext cx="2140390" cy="2016067"/>
          </a:xfrm>
          <a:prstGeom prst="rect">
            <a:avLst/>
          </a:prstGeom>
        </p:spPr>
      </p:pic>
      <p:pic>
        <p:nvPicPr>
          <p:cNvPr id="5" name="Picture 4" descr="67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398" y="4461415"/>
            <a:ext cx="1500400" cy="1746560"/>
          </a:xfrm>
          <a:prstGeom prst="rect">
            <a:avLst/>
          </a:prstGeom>
        </p:spPr>
      </p:pic>
      <p:pic>
        <p:nvPicPr>
          <p:cNvPr id="6" name="Picture 5" descr="LFHSlogo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36" y="4461415"/>
            <a:ext cx="1697084" cy="187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4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1187"/>
          </a:xfrm>
          <a:solidFill>
            <a:srgbClr val="77933C"/>
          </a:solidFill>
        </p:spPr>
        <p:txBody>
          <a:bodyPr/>
          <a:lstStyle/>
          <a:p>
            <a:r>
              <a:rPr lang="en-US" b="1" dirty="0" smtClean="0"/>
              <a:t>2015-2016: </a:t>
            </a:r>
            <a:r>
              <a:rPr lang="en-US" b="1" dirty="0" err="1" smtClean="0"/>
              <a:t>CrisisGo</a:t>
            </a:r>
            <a:r>
              <a:rPr lang="en-US" b="1" dirty="0" smtClean="0"/>
              <a:t> APP</a:t>
            </a:r>
            <a:endParaRPr lang="en-US" b="1" dirty="0"/>
          </a:p>
        </p:txBody>
      </p:sp>
      <p:pic>
        <p:nvPicPr>
          <p:cNvPr id="5" name="Content Placeholder 4" descr="IMG_163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8" b="22354"/>
          <a:stretch/>
        </p:blipFill>
        <p:spPr>
          <a:xfrm>
            <a:off x="857066" y="1351079"/>
            <a:ext cx="6725431" cy="5149610"/>
          </a:xfrm>
        </p:spPr>
      </p:pic>
      <p:pic>
        <p:nvPicPr>
          <p:cNvPr id="4" name="Picture 3" descr="IMG_16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80" y="1351079"/>
            <a:ext cx="3231917" cy="550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3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7933C"/>
          </a:solidFill>
        </p:spPr>
        <p:txBody>
          <a:bodyPr/>
          <a:lstStyle/>
          <a:p>
            <a:r>
              <a:rPr lang="en-US" b="1" dirty="0" smtClean="0"/>
              <a:t>March 2016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Enhanced Visitor Management Protocol</a:t>
            </a:r>
          </a:p>
          <a:p>
            <a:r>
              <a:rPr lang="en-US" smtClean="0"/>
              <a:t> RAPTOR TECHNOLOGIES</a:t>
            </a:r>
            <a:endParaRPr lang="en-US" dirty="0"/>
          </a:p>
        </p:txBody>
      </p:sp>
      <p:pic>
        <p:nvPicPr>
          <p:cNvPr id="5" name="Picture 4" descr="20151203_1156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61" y="3048855"/>
            <a:ext cx="5470769" cy="30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07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230</Words>
  <Application>Microsoft Macintosh PowerPoint</Application>
  <PresentationFormat>On-screen Show (4:3)</PresentationFormat>
  <Paragraphs>74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School Safety and Security Ingrid Wiemer - Executive Director of Student Services Conrad Christensen – School Resource Officer </vt:lpstr>
      <vt:lpstr> Emergency Management Plan </vt:lpstr>
      <vt:lpstr>Plan Components</vt:lpstr>
      <vt:lpstr>         Incident Topics</vt:lpstr>
      <vt:lpstr>    Response Procedures</vt:lpstr>
      <vt:lpstr> School-Police Partnership</vt:lpstr>
      <vt:lpstr>2015-2016: CrisisGo APP</vt:lpstr>
      <vt:lpstr>March 2016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Safety and Security  Ingrid Wiemer: Executive Dir. of Student Services Conrad Christensen: Police Detective/SRO</dc:title>
  <dc:creator>Lake Forest School Dist 67</dc:creator>
  <cp:lastModifiedBy>Lake Forest School Dist 67</cp:lastModifiedBy>
  <cp:revision>28</cp:revision>
  <dcterms:created xsi:type="dcterms:W3CDTF">2015-02-09T23:24:06Z</dcterms:created>
  <dcterms:modified xsi:type="dcterms:W3CDTF">2016-02-15T23:29:15Z</dcterms:modified>
</cp:coreProperties>
</file>